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00" r:id="rId6"/>
    <p:sldMasterId id="2147493609" r:id="rId7"/>
    <p:sldMasterId id="2147493635" r:id="rId8"/>
    <p:sldMasterId id="2147493649" r:id="rId9"/>
    <p:sldMasterId id="2147493658" r:id="rId10"/>
  </p:sldMasterIdLst>
  <p:notesMasterIdLst>
    <p:notesMasterId r:id="rId86"/>
  </p:notesMasterIdLst>
  <p:handoutMasterIdLst>
    <p:handoutMasterId r:id="rId87"/>
  </p:handoutMasterIdLst>
  <p:sldIdLst>
    <p:sldId id="854" r:id="rId11"/>
    <p:sldId id="1097" r:id="rId12"/>
    <p:sldId id="1047" r:id="rId13"/>
    <p:sldId id="1051" r:id="rId14"/>
    <p:sldId id="1081" r:id="rId15"/>
    <p:sldId id="344" r:id="rId16"/>
    <p:sldId id="1082" r:id="rId17"/>
    <p:sldId id="1083" r:id="rId18"/>
    <p:sldId id="1084" r:id="rId19"/>
    <p:sldId id="1085" r:id="rId20"/>
    <p:sldId id="1086" r:id="rId21"/>
    <p:sldId id="1087" r:id="rId22"/>
    <p:sldId id="1088" r:id="rId23"/>
    <p:sldId id="1089" r:id="rId24"/>
    <p:sldId id="1090" r:id="rId25"/>
    <p:sldId id="988" r:id="rId26"/>
    <p:sldId id="1091" r:id="rId27"/>
    <p:sldId id="1092" r:id="rId28"/>
    <p:sldId id="1093" r:id="rId29"/>
    <p:sldId id="1094" r:id="rId30"/>
    <p:sldId id="1095" r:id="rId31"/>
    <p:sldId id="1073" r:id="rId32"/>
    <p:sldId id="996" r:id="rId33"/>
    <p:sldId id="340" r:id="rId34"/>
    <p:sldId id="380" r:id="rId35"/>
    <p:sldId id="381" r:id="rId36"/>
    <p:sldId id="990" r:id="rId37"/>
    <p:sldId id="991" r:id="rId38"/>
    <p:sldId id="356" r:id="rId39"/>
    <p:sldId id="357" r:id="rId40"/>
    <p:sldId id="992" r:id="rId41"/>
    <p:sldId id="980" r:id="rId42"/>
    <p:sldId id="993" r:id="rId43"/>
    <p:sldId id="997" r:id="rId44"/>
    <p:sldId id="358" r:id="rId45"/>
    <p:sldId id="998" r:id="rId46"/>
    <p:sldId id="345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1001" r:id="rId57"/>
    <p:sldId id="999" r:id="rId58"/>
    <p:sldId id="364" r:id="rId59"/>
    <p:sldId id="366" r:id="rId60"/>
    <p:sldId id="1000" r:id="rId61"/>
    <p:sldId id="365" r:id="rId62"/>
    <p:sldId id="367" r:id="rId63"/>
    <p:sldId id="404" r:id="rId64"/>
    <p:sldId id="1003" r:id="rId65"/>
    <p:sldId id="563" r:id="rId66"/>
    <p:sldId id="564" r:id="rId67"/>
    <p:sldId id="565" r:id="rId68"/>
    <p:sldId id="566" r:id="rId69"/>
    <p:sldId id="567" r:id="rId70"/>
    <p:sldId id="568" r:id="rId71"/>
    <p:sldId id="440" r:id="rId72"/>
    <p:sldId id="447" r:id="rId73"/>
    <p:sldId id="448" r:id="rId74"/>
    <p:sldId id="449" r:id="rId75"/>
    <p:sldId id="1005" r:id="rId76"/>
    <p:sldId id="1096" r:id="rId77"/>
    <p:sldId id="1078" r:id="rId78"/>
    <p:sldId id="1056" r:id="rId79"/>
    <p:sldId id="1057" r:id="rId80"/>
    <p:sldId id="1058" r:id="rId81"/>
    <p:sldId id="1075" r:id="rId82"/>
    <p:sldId id="1074" r:id="rId83"/>
    <p:sldId id="1076" r:id="rId84"/>
    <p:sldId id="1077" r:id="rId8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93"/>
  </p:normalViewPr>
  <p:slideViewPr>
    <p:cSldViewPr snapToObjects="1">
      <p:cViewPr varScale="1">
        <p:scale>
          <a:sx n="209" d="100"/>
          <a:sy n="209" d="100"/>
        </p:scale>
        <p:origin x="4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34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99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259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68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35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6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473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814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65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820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725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210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77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057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3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150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758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38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733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37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59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956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917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817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164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789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493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73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337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6895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325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558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188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541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476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99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535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7786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85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9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00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6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42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334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66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04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39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22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23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7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86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70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9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000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19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59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44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8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2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646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553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228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472151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1109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371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485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229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7672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851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730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7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6882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5524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0244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7186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307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381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62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0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16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0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900" i="1" dirty="0">
                <a:solidFill>
                  <a:schemeClr val="bg1"/>
                </a:solidFill>
              </a:rPr>
              <a:t>Lecture 3: ER, Relational, SQL (II)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5" r:id="rId8"/>
    <p:sldLayoutId id="2147493596" r:id="rId9"/>
    <p:sldLayoutId id="2147493597" r:id="rId10"/>
    <p:sldLayoutId id="2147493598" r:id="rId11"/>
    <p:sldLayoutId id="21474935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1" r:id="rId1"/>
    <p:sldLayoutId id="2147493602" r:id="rId2"/>
    <p:sldLayoutId id="2147493603" r:id="rId3"/>
    <p:sldLayoutId id="2147493604" r:id="rId4"/>
    <p:sldLayoutId id="2147493605" r:id="rId5"/>
    <p:sldLayoutId id="2147493606" r:id="rId6"/>
    <p:sldLayoutId id="214749360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6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0" r:id="rId1"/>
    <p:sldLayoutId id="2147493651" r:id="rId2"/>
    <p:sldLayoutId id="2147493652" r:id="rId3"/>
    <p:sldLayoutId id="2147493653" r:id="rId4"/>
    <p:sldLayoutId id="2147493654" r:id="rId5"/>
    <p:sldLayoutId id="2147493655" r:id="rId6"/>
    <p:sldLayoutId id="2147493656" r:id="rId7"/>
    <p:sldLayoutId id="2147493657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00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9" r:id="rId1"/>
    <p:sldLayoutId id="2147493660" r:id="rId2"/>
    <p:sldLayoutId id="2147493661" r:id="rId3"/>
    <p:sldLayoutId id="2147493662" r:id="rId4"/>
    <p:sldLayoutId id="2147493663" r:id="rId5"/>
    <p:sldLayoutId id="2147493664" r:id="rId6"/>
    <p:sldLayoutId id="2147493665" r:id="rId7"/>
    <p:sldLayoutId id="2147493666" r:id="rId8"/>
    <p:sldLayoutId id="2147493667" r:id="rId9"/>
    <p:sldLayoutId id="2147493668" r:id="rId10"/>
    <p:sldLayoutId id="2147493669" r:id="rId11"/>
    <p:sldLayoutId id="214749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tity%E2%80%93relationship_model" TargetMode="External"/><Relationship Id="rId2" Type="http://schemas.openxmlformats.org/officeDocument/2006/relationships/hyperlink" Target="https://www.vertabelo.com/blog/crow-s-foot-notation/" TargetMode="Externa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4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68B82-D859-6514-5896-0BD6A19C1C8C}"/>
              </a:ext>
            </a:extLst>
          </p:cNvPr>
          <p:cNvSpPr txBox="1"/>
          <p:nvPr/>
        </p:nvSpPr>
        <p:spPr>
          <a:xfrm>
            <a:off x="1682496" y="4250174"/>
            <a:ext cx="429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handles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 differently.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08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21821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513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23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>
                <a:solidFill>
                  <a:srgbClr val="FF0000"/>
                </a:solidFill>
              </a:rPr>
              <a:t>τ</a:t>
            </a:r>
            <a:r>
              <a:rPr lang="en-US" sz="1800" dirty="0">
                <a:solidFill>
                  <a:srgbClr val="FF0000"/>
                </a:solidFill>
              </a:rPr>
              <a:t> 	order by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γ</a:t>
            </a:r>
            <a:r>
              <a:rPr lang="en-US" sz="1800" dirty="0">
                <a:solidFill>
                  <a:srgbClr val="FF0000"/>
                </a:solidFill>
              </a:rPr>
              <a:t> 	group by 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>
                <a:solidFill>
                  <a:srgbClr val="FF0000"/>
                </a:solidFill>
              </a:rPr>
              <a:t>⨝</a:t>
            </a:r>
            <a:r>
              <a:rPr lang="en-US" sz="1800" dirty="0">
                <a:solidFill>
                  <a:srgbClr val="FF0000"/>
                </a:solidFill>
              </a:rPr>
              <a:t>	natural join, theta-join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⟕</a:t>
            </a:r>
            <a:r>
              <a:rPr lang="en-US" sz="1800" dirty="0"/>
              <a:t>	</a:t>
            </a:r>
            <a:r>
              <a:rPr lang="en-US" sz="1800" dirty="0">
                <a:solidFill>
                  <a:srgbClr val="FF0000"/>
                </a:solidFill>
              </a:rPr>
              <a:t>left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⟖</a:t>
            </a:r>
            <a:r>
              <a:rPr lang="en-US" sz="1800" dirty="0">
                <a:solidFill>
                  <a:srgbClr val="FF0000"/>
                </a:solidFill>
              </a:rPr>
              <a:t>	right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>
                <a:solidFill>
                  <a:srgbClr val="FF0000"/>
                </a:solidFill>
              </a:rPr>
              <a:t>⟗</a:t>
            </a:r>
            <a:r>
              <a:rPr lang="en-US" sz="1800" dirty="0">
                <a:solidFill>
                  <a:srgbClr val="FF0000"/>
                </a:solidFill>
              </a:rPr>
              <a:t>	full outer join</a:t>
            </a:r>
            <a:endParaRPr lang="el-GR" sz="1800" dirty="0">
              <a:solidFill>
                <a:srgbClr val="FF0000"/>
              </a:solidFill>
            </a:endParaRPr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76600" y="514350"/>
            <a:ext cx="58674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 operators are useful and “common,” but not always considered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lang="en-US" sz="1200" dirty="0">
                <a:solidFill>
                  <a:srgbClr val="FF0000"/>
                </a:solidFill>
              </a:rPr>
              <a:t>part of the core algebra.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or the obscure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operatorsbecause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they may be common 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CF939-03DF-F4A2-0B5B-A12AA91E7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12" y="552450"/>
            <a:ext cx="4066988" cy="4038600"/>
          </a:xfrm>
        </p:spPr>
        <p:txBody>
          <a:bodyPr/>
          <a:lstStyle/>
          <a:p>
            <a:r>
              <a:rPr lang="en-US" sz="1600" dirty="0"/>
              <a:t>Some terms:</a:t>
            </a:r>
          </a:p>
          <a:p>
            <a:pPr lvl="1"/>
            <a:r>
              <a:rPr lang="en-US" sz="1400" dirty="0"/>
              <a:t>Natural Join</a:t>
            </a:r>
          </a:p>
          <a:p>
            <a:pPr lvl="2"/>
            <a:r>
              <a:rPr lang="en-US" sz="1200" dirty="0"/>
              <a:t>Equality of A and B columns</a:t>
            </a:r>
          </a:p>
          <a:p>
            <a:pPr lvl="2"/>
            <a:r>
              <a:rPr lang="en-US" sz="1200" dirty="0"/>
              <a:t>With the same name.</a:t>
            </a:r>
          </a:p>
          <a:p>
            <a:pPr lvl="1"/>
            <a:r>
              <a:rPr lang="en-US" sz="1400" dirty="0"/>
              <a:t>Equijoin</a:t>
            </a:r>
          </a:p>
          <a:p>
            <a:pPr lvl="2"/>
            <a:r>
              <a:rPr lang="en-US" sz="1200" dirty="0"/>
              <a:t>Explicitly specify columns that</a:t>
            </a:r>
            <a:br>
              <a:rPr lang="en-US" sz="1200" dirty="0"/>
            </a:br>
            <a:r>
              <a:rPr lang="en-US" sz="1200" dirty="0"/>
              <a:t>must have the same value.</a:t>
            </a:r>
          </a:p>
          <a:p>
            <a:pPr lvl="2"/>
            <a:r>
              <a:rPr lang="en-US" sz="1200" dirty="0" err="1"/>
              <a:t>A.x</a:t>
            </a:r>
            <a:r>
              <a:rPr lang="en-US" sz="1200" dirty="0"/>
              <a:t>=</a:t>
            </a:r>
            <a:r>
              <a:rPr lang="en-US" sz="1200" dirty="0" err="1"/>
              <a:t>B.z</a:t>
            </a:r>
            <a:r>
              <a:rPr lang="en-US" sz="1200" dirty="0"/>
              <a:t> AND </a:t>
            </a:r>
            <a:r>
              <a:rPr lang="en-US" sz="1200" dirty="0" err="1"/>
              <a:t>A.q</a:t>
            </a:r>
            <a:r>
              <a:rPr lang="en-US" sz="1200" dirty="0"/>
              <a:t>=</a:t>
            </a:r>
            <a:r>
              <a:rPr lang="en-US" sz="1200" dirty="0" err="1"/>
              <a:t>B.w</a:t>
            </a:r>
            <a:endParaRPr lang="en-US" sz="1200" dirty="0"/>
          </a:p>
          <a:p>
            <a:pPr lvl="1"/>
            <a:r>
              <a:rPr lang="en-US" sz="1400" dirty="0"/>
              <a:t>Theta Join: Arbitrary predicate.</a:t>
            </a:r>
          </a:p>
          <a:p>
            <a:r>
              <a:rPr lang="en-US" sz="1600" dirty="0"/>
              <a:t>Inner Join</a:t>
            </a:r>
          </a:p>
          <a:p>
            <a:pPr lvl="1"/>
            <a:r>
              <a:rPr lang="en-US" sz="1400" dirty="0"/>
              <a:t>JOIN “matches” rows in A and B.</a:t>
            </a:r>
          </a:p>
          <a:p>
            <a:pPr lvl="1"/>
            <a:r>
              <a:rPr lang="en-US" sz="1400" dirty="0"/>
              <a:t>Result contains ONLY the matched pairs.</a:t>
            </a:r>
          </a:p>
          <a:p>
            <a:r>
              <a:rPr lang="en-US" sz="1600" dirty="0"/>
              <a:t>What is I want:</a:t>
            </a:r>
          </a:p>
          <a:p>
            <a:pPr lvl="1"/>
            <a:r>
              <a:rPr lang="en-US" sz="1400" dirty="0"/>
              <a:t>All the rows that matched.</a:t>
            </a:r>
          </a:p>
          <a:p>
            <a:pPr lvl="1"/>
            <a:r>
              <a:rPr lang="en-US" sz="1400" dirty="0"/>
              <a:t>And the rows from A that did not match?</a:t>
            </a:r>
          </a:p>
          <a:p>
            <a:pPr lvl="1"/>
            <a:r>
              <a:rPr lang="en-US" sz="1400" dirty="0"/>
              <a:t>OUTER JOIN (⟖, </a:t>
            </a:r>
            <a:r>
              <a:rPr lang="el-GR" sz="1400" dirty="0"/>
              <a:t>⟕</a:t>
            </a:r>
            <a:r>
              <a:rPr lang="en-US" sz="14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44AD3D-D60A-803B-96D9-032E25B8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71EBF-A5C4-8ACA-B02B-CDCF4662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666750"/>
            <a:ext cx="4598390" cy="31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4495800" cy="4038600"/>
          </a:xfrm>
        </p:spPr>
        <p:txBody>
          <a:bodyPr/>
          <a:lstStyle/>
          <a:p>
            <a:r>
              <a:rPr lang="en-US" b="1" dirty="0"/>
              <a:t>A course and its prerequisites</a:t>
            </a:r>
          </a:p>
          <a:p>
            <a:pPr marL="457200" lvl="1" indent="0">
              <a:buNone/>
            </a:pP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⨝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⨝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48835-7245-4D1D-41EA-DF28EFCF5A67}"/>
              </a:ext>
            </a:extLst>
          </p:cNvPr>
          <p:cNvSpPr txBox="1"/>
          <p:nvPr/>
        </p:nvSpPr>
        <p:spPr>
          <a:xfrm>
            <a:off x="4495800" y="819150"/>
            <a:ext cx="449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course and </a:t>
            </a:r>
            <a:r>
              <a:rPr lang="en-US" dirty="0" err="1"/>
              <a:t>prereq</a:t>
            </a:r>
            <a:r>
              <a:rPr lang="en-US" dirty="0"/>
              <a:t> to 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prereq_id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using </a:t>
            </a:r>
            <a:r>
              <a:rPr lang="en-US" dirty="0" err="1"/>
              <a:t>prereq_id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get the </a:t>
            </a:r>
            <a:r>
              <a:rPr lang="en-US" dirty="0" err="1"/>
              <a:t>prereq</a:t>
            </a:r>
            <a:r>
              <a:rPr lang="en-US" dirty="0"/>
              <a:t>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course.course_id</a:t>
            </a:r>
            <a:r>
              <a:rPr lang="en-US" dirty="0"/>
              <a:t> is ambiguous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Because the table appears twice.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So, I have to “alias” the second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note the use of renaming in the</a:t>
            </a:r>
            <a:br>
              <a:rPr lang="en-US" dirty="0"/>
            </a:br>
            <a:r>
              <a:rPr lang="en-US" dirty="0"/>
              <a:t>project for column names.</a:t>
            </a:r>
          </a:p>
        </p:txBody>
      </p:sp>
    </p:spTree>
    <p:extLst>
      <p:ext uri="{BB962C8B-B14F-4D97-AF65-F5344CB8AC3E}">
        <p14:creationId xmlns:p14="http://schemas.microsoft.com/office/powerpoint/2010/main" val="3781499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Courses-prerequisites and courses without </a:t>
            </a:r>
            <a:r>
              <a:rPr lang="en-US" b="1" dirty="0" err="1"/>
              <a:t>prereqs</a:t>
            </a:r>
            <a:r>
              <a:rPr lang="en-US" b="1" dirty="0"/>
              <a:t>.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prerequisite_id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l-GR" dirty="0"/>
              <a:t>π 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course_title←course.title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prerequisite_id←prereq.prereq_id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prerequisite_title←p.course_id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(course ⟕ </a:t>
            </a:r>
            <a:r>
              <a:rPr lang="en-US" dirty="0" err="1"/>
              <a:t>prereq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	⟕ </a:t>
            </a:r>
            <a:r>
              <a:rPr lang="en-US" dirty="0" err="1"/>
              <a:t>prereq.prereq_id</a:t>
            </a:r>
            <a:r>
              <a:rPr lang="en-US" dirty="0"/>
              <a:t>=</a:t>
            </a:r>
            <a:r>
              <a:rPr lang="en-US" dirty="0" err="1"/>
              <a:t>p.course_id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ρ </a:t>
            </a:r>
            <a:r>
              <a:rPr lang="en-US" dirty="0"/>
              <a:t>p(course))</a:t>
            </a:r>
          </a:p>
          <a:p>
            <a:pPr marL="457200" lvl="1" indent="0">
              <a:buNone/>
            </a:pP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87955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B5D135-73ED-52B7-BFC9-2B2607F376D3}"/>
              </a:ext>
            </a:extLst>
          </p:cNvPr>
          <p:cNvSpPr/>
          <p:nvPr/>
        </p:nvSpPr>
        <p:spPr>
          <a:xfrm>
            <a:off x="1676400" y="2343150"/>
            <a:ext cx="5867400" cy="14478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will start in a few minutes.</a:t>
            </a:r>
          </a:p>
        </p:txBody>
      </p:sp>
    </p:spTree>
    <p:extLst>
      <p:ext uri="{BB962C8B-B14F-4D97-AF65-F5344CB8AC3E}">
        <p14:creationId xmlns:p14="http://schemas.microsoft.com/office/powerpoint/2010/main" val="1044208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D668C-1FA8-36BA-5E12-846E4BE4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2" y="552450"/>
            <a:ext cx="8308788" cy="4038600"/>
          </a:xfrm>
        </p:spPr>
        <p:txBody>
          <a:bodyPr/>
          <a:lstStyle/>
          <a:p>
            <a:r>
              <a:rPr lang="en-US" b="1" dirty="0"/>
              <a:t>Courses that are not prerequisites</a:t>
            </a:r>
          </a:p>
          <a:p>
            <a:pPr marL="457200" lvl="1" indent="0">
              <a:buNone/>
            </a:pPr>
            <a:r>
              <a:rPr lang="el-GR" dirty="0"/>
              <a:t>τ </a:t>
            </a:r>
            <a:r>
              <a:rPr lang="en-US" dirty="0" err="1"/>
              <a:t>prereq_course_id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(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l-GR" dirty="0"/>
              <a:t>π </a:t>
            </a:r>
            <a:r>
              <a:rPr lang="en-US" dirty="0" err="1"/>
              <a:t>prereq_course_id←prereq.course_id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course_id←course.course_id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 err="1"/>
              <a:t>course_title←course.title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	(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prereq</a:t>
            </a:r>
            <a:r>
              <a:rPr lang="en-US" dirty="0"/>
              <a:t> ⟖ </a:t>
            </a:r>
            <a:r>
              <a:rPr lang="en-US" dirty="0" err="1"/>
              <a:t>prereq_id</a:t>
            </a:r>
            <a:r>
              <a:rPr lang="en-US" dirty="0"/>
              <a:t>=</a:t>
            </a:r>
            <a:r>
              <a:rPr lang="en-US" dirty="0" err="1"/>
              <a:t>course.course_id</a:t>
            </a:r>
            <a:r>
              <a:rPr lang="en-US" dirty="0"/>
              <a:t> course</a:t>
            </a:r>
          </a:p>
          <a:p>
            <a:pPr marL="457200" lvl="1" indent="0">
              <a:buNone/>
            </a:pPr>
            <a:r>
              <a:rPr lang="en-US" dirty="0"/>
              <a:t>		)</a:t>
            </a:r>
          </a:p>
          <a:p>
            <a:pPr marL="457200" lvl="1" indent="0">
              <a:buNone/>
            </a:pPr>
            <a:r>
              <a:rPr lang="en-US" dirty="0"/>
              <a:t>	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018D2-699C-F1DC-C535-C6FF358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338024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157C1-5C9B-D4AD-3DB0-811BA9E45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do more examples in lectures, HW assignments and exams.</a:t>
            </a:r>
          </a:p>
          <a:p>
            <a:r>
              <a:rPr lang="en-US" dirty="0"/>
              <a:t>The language </a:t>
            </a:r>
            <a:r>
              <a:rPr lang="en-US" i="1" dirty="0"/>
              <a:t>is interesting but</a:t>
            </a:r>
            <a:r>
              <a:rPr lang="en-US" dirty="0"/>
              <a:t> can be tedious and confusing.</a:t>
            </a:r>
          </a:p>
          <a:p>
            <a:r>
              <a:rPr lang="en-US" dirty="0"/>
              <a:t>Useful in some advanced scenarios:</a:t>
            </a:r>
          </a:p>
          <a:p>
            <a:pPr lvl="1"/>
            <a:r>
              <a:rPr lang="en-US" dirty="0"/>
              <a:t>Designing query languages for new databases and data models.</a:t>
            </a:r>
          </a:p>
          <a:p>
            <a:pPr lvl="1"/>
            <a:r>
              <a:rPr lang="en-US" dirty="0"/>
              <a:t>Understanding how DBMS implement query processing and optimization.</a:t>
            </a:r>
          </a:p>
          <a:p>
            <a:r>
              <a:rPr lang="en-US" dirty="0"/>
              <a:t>Also cover because it does come up in some advanced courses,</a:t>
            </a:r>
            <a:br>
              <a:rPr lang="en-US" dirty="0"/>
            </a:br>
            <a:r>
              <a:rPr lang="en-US" dirty="0"/>
              <a:t>and may come up in job interviews.</a:t>
            </a:r>
          </a:p>
          <a:p>
            <a:r>
              <a:rPr lang="en-US" dirty="0"/>
              <a:t>I give take home exams and homework assignments:</a:t>
            </a:r>
          </a:p>
          <a:p>
            <a:pPr lvl="1"/>
            <a:r>
              <a:rPr lang="en-US" dirty="0"/>
              <a:t>I cannot remember some of the more obscure operators.</a:t>
            </a:r>
          </a:p>
          <a:p>
            <a:pPr lvl="1"/>
            <a:r>
              <a:rPr lang="en-US" dirty="0"/>
              <a:t>You have to tinker with the expressions to get an answer.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9064-175F-04F0-91ED-2E4BCA2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41333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SQL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89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Types and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428D2A-A895-0147-878C-C68D513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48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942765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All implementations of SQL support a common core, but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2196067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  <a:p>
            <a:endParaRPr lang="en-US" altLang="en-US" dirty="0"/>
          </a:p>
          <a:p>
            <a:r>
              <a:rPr lang="en-US" altLang="en-US" dirty="0"/>
              <a:t>MySQL:</a:t>
            </a:r>
          </a:p>
          <a:p>
            <a:pPr lvl="1"/>
            <a:r>
              <a:rPr lang="en-US" altLang="en-US" dirty="0"/>
              <a:t>TEXT CLOB VARCHAR(64000)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04800" y="3562350"/>
            <a:ext cx="750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CLOBs and BLOBs are very uncommon.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 applications keep documents, images, CAD files, etc. in “block/object storage.”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 contains just the hyperlinks to the files/content.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40106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48371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 not complete for the basic groups, and there are some advanced types (JSON, Spatial).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3147127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A678B9-F724-CB6B-C554-B9C52F1B3DB2}"/>
              </a:ext>
            </a:extLst>
          </p:cNvPr>
          <p:cNvSpPr/>
          <p:nvPr/>
        </p:nvSpPr>
        <p:spPr bwMode="auto">
          <a:xfrm>
            <a:off x="1371600" y="4324350"/>
            <a:ext cx="2133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Ferg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2BB02-0E12-DE75-2470-72C8CF23B24E}"/>
              </a:ext>
            </a:extLst>
          </p:cNvPr>
          <p:cNvSpPr txBox="1"/>
          <p:nvPr/>
        </p:nvSpPr>
        <p:spPr>
          <a:xfrm>
            <a:off x="4572000" y="4552950"/>
            <a:ext cx="75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Ferg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0014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940684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Almost all programming languages have similar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75352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35173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  <a:p>
            <a:endParaRPr lang="en-US" dirty="0"/>
          </a:p>
          <a:p>
            <a:r>
              <a:rPr lang="en-US" dirty="0"/>
              <a:t>Watch and mock Prof. Ferguson while he struggles with types and</a:t>
            </a:r>
            <a:br>
              <a:rPr lang="en-US" dirty="0"/>
            </a:br>
            <a:r>
              <a:rPr lang="en-US" dirty="0"/>
              <a:t>functions to do cool stuff.</a:t>
            </a:r>
          </a:p>
          <a:p>
            <a:pPr lvl="1"/>
            <a:r>
              <a:rPr lang="en-US" dirty="0"/>
              <a:t>Especially dates and times.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8099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Order By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B55DC63-B865-21E9-923C-E2535AF8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74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718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457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1167694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59756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33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66750"/>
            <a:ext cx="8839200" cy="3962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More advanced relational algebra and the dreaded “</a:t>
            </a:r>
            <a:r>
              <a:rPr lang="en-US" dirty="0" err="1"/>
              <a:t>RelaX</a:t>
            </a:r>
            <a:r>
              <a:rPr lang="en-US" dirty="0"/>
              <a:t> Calculator.”</a:t>
            </a:r>
          </a:p>
          <a:p>
            <a:endParaRPr lang="en-US" dirty="0"/>
          </a:p>
          <a:p>
            <a:r>
              <a:rPr lang="en-US" dirty="0"/>
              <a:t>Diving deeper into SQL.</a:t>
            </a:r>
          </a:p>
          <a:p>
            <a:endParaRPr lang="en-US" dirty="0"/>
          </a:p>
          <a:p>
            <a:r>
              <a:rPr lang="en-US" dirty="0"/>
              <a:t>Top-down ER modeling worked example.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6138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2195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831743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587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4210623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010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1067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714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C08FDF-BAF3-8243-9AF2-AF7A9CCE3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341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283502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More Relational Algebra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650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457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42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62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9740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585345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A71A0F-941E-8148-89D3-382B98F7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3: ER, Relational, SQL (III)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987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3786275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takes,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60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196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9605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831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6243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29153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7793740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587306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44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Practical Examples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(Switch to notebook)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34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Top-Down Data Modeling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3: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54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4719B9-DD45-CC42-BDB6-B41AF29E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3657600"/>
          </a:xfrm>
        </p:spPr>
        <p:txBody>
          <a:bodyPr/>
          <a:lstStyle/>
          <a:p>
            <a:r>
              <a:rPr lang="en-US" sz="1600" dirty="0"/>
              <a:t>There are several aspects to entity-entity relationships. The core concepts are:</a:t>
            </a:r>
          </a:p>
          <a:p>
            <a:pPr lvl="1"/>
            <a:r>
              <a:rPr lang="en-US" sz="1400" dirty="0"/>
              <a:t>Cardinality: binary, 3 entities, 4, entities, ... ...</a:t>
            </a:r>
          </a:p>
          <a:p>
            <a:pPr lvl="1"/>
            <a:r>
              <a:rPr lang="en-US" sz="1400" dirty="0"/>
              <a:t>Multiplicity</a:t>
            </a:r>
          </a:p>
          <a:p>
            <a:pPr lvl="1"/>
            <a:r>
              <a:rPr lang="en-US" sz="1400" dirty="0"/>
              <a:t>Mandatory/Optional (also known as partial participation, total participation)</a:t>
            </a:r>
          </a:p>
          <a:p>
            <a:pPr lvl="1"/>
            <a:endParaRPr lang="en-US" sz="1400" dirty="0"/>
          </a:p>
          <a:p>
            <a:r>
              <a:rPr lang="en-US" sz="1600" dirty="0"/>
              <a:t>There is a great on-line tutorial if you need to refresh your memory and get </a:t>
            </a:r>
            <a:r>
              <a:rPr lang="en-US" sz="1400" dirty="0"/>
              <a:t>additional</a:t>
            </a:r>
            <a:r>
              <a:rPr lang="en-US" sz="1600" dirty="0"/>
              <a:t> information.</a:t>
            </a:r>
            <a:br>
              <a:rPr lang="en-US" sz="1600" dirty="0"/>
            </a:br>
            <a:r>
              <a:rPr lang="en-US" sz="1600" u="sng" dirty="0">
                <a:hlinkClick r:id="rId2"/>
              </a:rPr>
              <a:t>https://www.vertabelo.com/blog/crow-s-foot-notation/</a:t>
            </a:r>
            <a:endParaRPr lang="en-US" sz="1600" u="sng" dirty="0"/>
          </a:p>
          <a:p>
            <a:endParaRPr lang="en-US" sz="1600" u="sng" dirty="0"/>
          </a:p>
          <a:p>
            <a:r>
              <a:rPr lang="en-US" sz="1600" dirty="0"/>
              <a:t>There are several other notations.</a:t>
            </a:r>
          </a:p>
          <a:p>
            <a:pPr lvl="1"/>
            <a:r>
              <a:rPr lang="en-US" sz="1400" dirty="0"/>
              <a:t>The book uses more formal ER Model (</a:t>
            </a:r>
            <a:r>
              <a:rPr lang="en-US" sz="1400" dirty="0">
                <a:hlinkClick r:id="rId3"/>
              </a:rPr>
              <a:t>https://en.wikipedia.org/wiki/Entity%E2%80%93relationship_model</a:t>
            </a:r>
            <a:r>
              <a:rPr lang="en-US" sz="1400" dirty="0"/>
              <a:t>).</a:t>
            </a:r>
          </a:p>
          <a:p>
            <a:pPr lvl="1"/>
            <a:r>
              <a:rPr lang="en-US" sz="1400" dirty="0"/>
              <a:t>I find this tedious and to be overkill, but we will see that it is more complete.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794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endParaRPr lang="en-US" altLang="ja-JP" dirty="0">
              <a:sym typeface="Symbol" panose="05050102010706020507" pitchFamily="18" charset="2"/>
            </a:endParaRP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1017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F50-B23C-6447-BE82-BF0C36B1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13"/>
            <a:ext cx="9144000" cy="31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6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25DA9-E8FE-8844-B4C9-39493BA2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508000"/>
            <a:ext cx="7213600" cy="412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CB654-A2EA-EA40-9D4E-42157DD6FE61}"/>
              </a:ext>
            </a:extLst>
          </p:cNvPr>
          <p:cNvSpPr txBox="1"/>
          <p:nvPr/>
        </p:nvSpPr>
        <p:spPr>
          <a:xfrm>
            <a:off x="215936" y="666750"/>
            <a:ext cx="323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those other endings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Lucidchart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0713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C17-2553-6E4F-94EF-6D971F25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0" y="514350"/>
            <a:ext cx="8839200" cy="4038600"/>
          </a:xfrm>
        </p:spPr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Course with complex course ID.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Instructor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pPr lvl="1"/>
            <a:endParaRPr lang="en-US" dirty="0"/>
          </a:p>
          <a:p>
            <a:r>
              <a:rPr lang="en-US" dirty="0"/>
              <a:t>Do ER (live) diagram in </a:t>
            </a:r>
            <a:r>
              <a:rPr lang="en-US" dirty="0" err="1"/>
              <a:t>Lucidchart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schema creation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DataGrip</a:t>
            </a:r>
            <a:endParaRPr lang="en-US" dirty="0"/>
          </a:p>
          <a:p>
            <a:pPr lvl="1"/>
            <a:r>
              <a:rPr lang="en-US" dirty="0"/>
              <a:t>Show copying statements int the notebook.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C452A-F954-2842-9DE2-3153D28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pic>
        <p:nvPicPr>
          <p:cNvPr id="1026" name="Picture 2" descr="You&amp;#39;ll Never Guess What &amp;quot;Darth Vader&amp;quot; Actually Means!">
            <a:extLst>
              <a:ext uri="{FF2B5EF4-FFF2-40B4-BE49-F238E27FC236}">
                <a16:creationId xmlns:a16="http://schemas.microsoft.com/office/drawing/2014/main" id="{D4220864-07A0-C548-AAED-95820298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7" y="514350"/>
            <a:ext cx="403013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094FD-FF0A-534F-A2AB-DE1E29171F1D}"/>
              </a:ext>
            </a:extLst>
          </p:cNvPr>
          <p:cNvSpPr txBox="1"/>
          <p:nvPr/>
        </p:nvSpPr>
        <p:spPr>
          <a:xfrm>
            <a:off x="5029200" y="666750"/>
            <a:ext cx="154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laughing</a:t>
            </a:r>
            <a:br>
              <a:rPr lang="en-US" sz="2000" b="1" dirty="0"/>
            </a:br>
            <a:r>
              <a:rPr lang="en-US" sz="2000" b="1" dirty="0"/>
              <a:t>when I make</a:t>
            </a:r>
          </a:p>
          <a:p>
            <a:r>
              <a:rPr lang="en-US" sz="2000" b="1" dirty="0"/>
              <a:t>mistakes!</a:t>
            </a:r>
          </a:p>
        </p:txBody>
      </p:sp>
    </p:spTree>
    <p:extLst>
      <p:ext uri="{BB962C8B-B14F-4D97-AF65-F5344CB8AC3E}">
        <p14:creationId xmlns:p14="http://schemas.microsoft.com/office/powerpoint/2010/main" val="31930162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7EF2D-729E-1448-8C6C-6BCCE09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Draft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04B7-9BBE-D84F-AC2B-7F1B242C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61031"/>
            <a:ext cx="5848350" cy="402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6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96F2CD-AE4D-CB48-B08B-E176EB1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365-2B6A-FB4C-A933-6FDA7974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0" y="133350"/>
            <a:ext cx="3752090" cy="456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DE2A5-B621-EF48-A8DE-0DFAD665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1316"/>
            <a:ext cx="3220551" cy="369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76721-FF13-5F41-BCFC-A722E32DC902}"/>
              </a:ext>
            </a:extLst>
          </p:cNvPr>
          <p:cNvSpPr txBox="1"/>
          <p:nvPr/>
        </p:nvSpPr>
        <p:spPr>
          <a:xfrm>
            <a:off x="0" y="524328"/>
            <a:ext cx="54102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www.cc-seas.columbia.edu</a:t>
            </a:r>
            <a:r>
              <a:rPr lang="en-US" sz="900" dirty="0"/>
              <a:t>/sites/</a:t>
            </a:r>
            <a:r>
              <a:rPr lang="en-US" sz="900" dirty="0" err="1"/>
              <a:t>dsa</a:t>
            </a:r>
            <a:r>
              <a:rPr lang="en-US" sz="900" dirty="0"/>
              <a:t>/files/handbooks/Columbia%20Key%20to%20Course%20Listing.pdf</a:t>
            </a:r>
          </a:p>
        </p:txBody>
      </p:sp>
    </p:spTree>
    <p:extLst>
      <p:ext uri="{BB962C8B-B14F-4D97-AF65-F5344CB8AC3E}">
        <p14:creationId xmlns:p14="http://schemas.microsoft.com/office/powerpoint/2010/main" val="1976388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DC3D-26D1-9E44-BA86-56E46F9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Open Data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FE72-BC1F-3247-BE40-A5517A90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0572"/>
            <a:ext cx="6883400" cy="40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16239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432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57663</TotalTime>
  <Words>5356</Words>
  <Application>Microsoft Macintosh PowerPoint</Application>
  <PresentationFormat>On-screen Show (16:9)</PresentationFormat>
  <Paragraphs>585</Paragraphs>
  <Slides>75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75</vt:i4>
      </vt:variant>
    </vt:vector>
  </HeadingPairs>
  <TitlesOfParts>
    <vt:vector size="92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1_Office Theme</vt:lpstr>
      <vt:lpstr>2_db-5-grey</vt:lpstr>
      <vt:lpstr>5_db-5-grey</vt:lpstr>
      <vt:lpstr>2_Office Theme</vt:lpstr>
      <vt:lpstr>4_db-5-grey</vt:lpstr>
      <vt:lpstr>PowerPoint Presentation</vt:lpstr>
      <vt:lpstr>PowerPoint Presentation</vt:lpstr>
      <vt:lpstr>PowerPoint Presentation</vt:lpstr>
      <vt:lpstr>Contents</vt:lpstr>
      <vt:lpstr>PowerPoint Presentation</vt:lpstr>
      <vt:lpstr>Relational Algebra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Thinking about JOINs</vt:lpstr>
      <vt:lpstr>Some Examples</vt:lpstr>
      <vt:lpstr>Some Examples</vt:lpstr>
      <vt:lpstr>Some Examples</vt:lpstr>
      <vt:lpstr>Relational Algebra</vt:lpstr>
      <vt:lpstr>PowerPoint Presentation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Summary</vt:lpstr>
      <vt:lpstr>Operations and Functions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PowerPoint Presentation</vt:lpstr>
      <vt:lpstr>Crow’s Foot Notation – Relationships</vt:lpstr>
      <vt:lpstr>Crow’s Foot Notation – Relationships</vt:lpstr>
      <vt:lpstr>Crow’s Foot Notation – Relationships</vt:lpstr>
      <vt:lpstr>Worked Example</vt:lpstr>
      <vt:lpstr>Final Draft</vt:lpstr>
      <vt:lpstr>Course Number</vt:lpstr>
      <vt:lpstr>Columbia Open Data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591</cp:revision>
  <cp:lastPrinted>2021-09-23T10:10:07Z</cp:lastPrinted>
  <dcterms:created xsi:type="dcterms:W3CDTF">2010-04-12T23:12:02Z</dcterms:created>
  <dcterms:modified xsi:type="dcterms:W3CDTF">2023-09-21T17:03:16Z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